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9" r:id="rId11"/>
    <p:sldId id="26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7" r:id="rId20"/>
    <p:sldId id="288" r:id="rId21"/>
    <p:sldId id="278" r:id="rId22"/>
    <p:sldId id="279" r:id="rId23"/>
    <p:sldId id="280" r:id="rId24"/>
    <p:sldId id="281" r:id="rId25"/>
    <p:sldId id="282" r:id="rId26"/>
    <p:sldId id="267" r:id="rId27"/>
    <p:sldId id="283" r:id="rId28"/>
    <p:sldId id="284" r:id="rId29"/>
    <p:sldId id="285" r:id="rId30"/>
    <p:sldId id="270" r:id="rId31"/>
    <p:sldId id="286" r:id="rId32"/>
  </p:sldIdLst>
  <p:sldSz cx="12190413" cy="6859588"/>
  <p:notesSz cx="7010400" cy="9296400"/>
  <p:custDataLst>
    <p:tags r:id="rId35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104" autoAdjust="0"/>
  </p:normalViewPr>
  <p:slideViewPr>
    <p:cSldViewPr snapToGrid="0">
      <p:cViewPr varScale="1">
        <p:scale>
          <a:sx n="73" d="100"/>
          <a:sy n="73" d="100"/>
        </p:scale>
        <p:origin x="114" y="9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11-12-2018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11/12/2018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64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F4B53-30AD-4697-89D7-9D962CE965E5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0FEF35-0958-440B-A77A-2699A8399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203BB4-30A9-4057-A809-926EDEDB9F4F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139BD4A-714C-44AF-902B-B7BB51BF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B5C133-0407-4A77-B2F7-7E365D047DE4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BBC228B-197B-44A3-99D0-D56237507B14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68B673-9D9F-4BF4-8D81-D1B3477E6F0F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12339857" y="1634370"/>
            <a:chExt cx="1796791" cy="2907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61C6D9-96E6-46EB-8545-E257C98220F8}"/>
                </a:ext>
              </a:extLst>
            </p:cNvPr>
            <p:cNvSpPr/>
            <p:nvPr/>
          </p:nvSpPr>
          <p:spPr>
            <a:xfrm>
              <a:off x="12339857" y="1634370"/>
              <a:ext cx="1796791" cy="2907588"/>
            </a:xfrm>
            <a:prstGeom prst="roundRect">
              <a:avLst>
                <a:gd name="adj" fmla="val 29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EC8C10-6A9E-4C2B-B6BA-69C39462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1161" y="1791659"/>
              <a:ext cx="455222" cy="213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580C90-4416-41DC-ADAC-F1014BB16E65}"/>
                </a:ext>
              </a:extLst>
            </p:cNvPr>
            <p:cNvSpPr txBox="1"/>
            <p:nvPr/>
          </p:nvSpPr>
          <p:spPr bwMode="auto">
            <a:xfrm>
              <a:off x="12483714" y="2086228"/>
              <a:ext cx="14336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LIST LEVELS (BULLET LEVELS) 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USE ABOVE TOOL IN THE TAB HOME TO CHANGE TEXT STYLES (ALSO USE TAB FUNCTION)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C7FA45-BEB8-4FA0-89DA-4AF47CEA9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351204" y="2757038"/>
              <a:ext cx="1261627" cy="1565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327CDE-D280-433E-A1DD-9B88BC9A9D74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-1899137" y="-1"/>
            <a:chExt cx="1796791" cy="29075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E14B58-12EA-4B20-8931-337F0DC7BE74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E15413-4664-4681-9444-3108046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D38E9D-D309-4835-BB4A-24E940357F1D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408A5E0-BE3B-4CF6-B031-C7BDEAE8EF42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467B95-2571-401A-B1E8-0E4825008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rgbClr val="009D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 hidden="1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11/12/2018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11/12/2018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1808B17-7D73-48EF-8BED-63693AB76B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A883098-EC9D-45F8-BF2C-3487DF20D3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11/12/2018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11/12/2018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11/12/2018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B3ADD142-CEBB-4289-94EB-AD59CA19C4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11-12-2018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67" r:id="rId37"/>
    <p:sldLayoutId id="2147483790" r:id="rId38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epa.gov/ttn/scram/appendix_w/2016/EPA-454_R-16-005.pdf" TargetMode="External"/><Relationship Id="rId2" Type="http://schemas.openxmlformats.org/officeDocument/2006/relationships/hyperlink" Target="https://www3.epa.gov/ttn/scram/guidance/guide/appw_17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3.epa.gov/ttn/scram/2018_RSL/Presentations/1-21_2018_RSL-MERPs.pdf" TargetMode="External"/><Relationship Id="rId4" Type="http://schemas.openxmlformats.org/officeDocument/2006/relationships/hyperlink" Target="https://www3.epa.gov/ttn/scram/guidance/clarification/20170804-Photochemical_Grid_Model_Clarification_Memo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123B10-42C0-460C-B88F-D111C17B2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12" y="409569"/>
            <a:ext cx="10540047" cy="681548"/>
          </a:xfrm>
        </p:spPr>
        <p:txBody>
          <a:bodyPr/>
          <a:lstStyle/>
          <a:p>
            <a:r>
              <a:rPr lang="en-US" sz="3600" cap="none" dirty="0"/>
              <a:t>WRAP Regional Technical Operations Work Group (RTOWG) and Regional Haze Control Measures Subcommittee (CMS)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E8CA59-08A4-4D3E-A24E-A26ECE19383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511" y="2259875"/>
            <a:ext cx="10918872" cy="1423852"/>
          </a:xfrm>
        </p:spPr>
        <p:txBody>
          <a:bodyPr/>
          <a:lstStyle/>
          <a:p>
            <a:r>
              <a:rPr lang="en-US" sz="4000" cap="none" dirty="0"/>
              <a:t>Options for Single-Source Visibility Ranking/Evaluation with Modeling Tools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54D7A-4D0F-4BCE-AFBB-199F04EA66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250" y="3814353"/>
            <a:ext cx="9418864" cy="216843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</a:rPr>
              <a:t>Ralph Morris</a:t>
            </a:r>
          </a:p>
          <a:p>
            <a:pPr algn="ctr">
              <a:spcAft>
                <a:spcPts val="1800"/>
              </a:spcAft>
            </a:pPr>
            <a:r>
              <a:rPr lang="en-US" sz="3200" b="1" dirty="0">
                <a:solidFill>
                  <a:srgbClr val="002060"/>
                </a:solidFill>
              </a:rPr>
              <a:t>Ramboll</a:t>
            </a:r>
            <a:endParaRPr lang="en-US" sz="2400" b="1" dirty="0"/>
          </a:p>
          <a:p>
            <a:pPr algn="ctr"/>
            <a:r>
              <a:rPr lang="en-US" sz="2400" b="1" i="1" dirty="0"/>
              <a:t>Webinar to support development of recommendations for Regional Haze planning analyses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December 12,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81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3F0D9-CF22-4B3B-BC9F-1E55493BF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23" t="48432" r="53762" b="44806"/>
          <a:stretch/>
        </p:blipFill>
        <p:spPr>
          <a:xfrm>
            <a:off x="5401420" y="2301864"/>
            <a:ext cx="1382806" cy="655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C4B63-7159-4DEB-852E-38E929A0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Area of Influence (AOI) / Weighted Emissions Potential (WEP)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58F8-D541-4CA3-A197-315CDE8E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92317"/>
            <a:ext cx="10588625" cy="4416070"/>
          </a:xfrm>
        </p:spPr>
        <p:txBody>
          <a:bodyPr/>
          <a:lstStyle/>
          <a:p>
            <a:r>
              <a:rPr lang="en-US" dirty="0"/>
              <a:t> Weighted Emissions Potential (WEP)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Extinction Weighted Residence Time (EWRT):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Weight the HYSPLIT Residence Time Analysis by the Sulfate (Nitrate) Extinction on each MID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Weighted Emissions Potential (WEP):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For each SO2 (NOx) source, weigh the SO4 (NO3) EWRT</a:t>
            </a:r>
            <a:r>
              <a:rPr lang="en-US" i="1" baseline="-25000" dirty="0"/>
              <a:t>ij</a:t>
            </a:r>
            <a:r>
              <a:rPr lang="en-US" dirty="0"/>
              <a:t> by SO2 (NOx) emissions divided by distance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EC0E2-589D-46BD-8068-867A59F73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20" t="68676" r="50000" b="22003"/>
          <a:stretch/>
        </p:blipFill>
        <p:spPr>
          <a:xfrm>
            <a:off x="6092823" y="1002234"/>
            <a:ext cx="3351801" cy="1120173"/>
          </a:xfrm>
          <a:prstGeom prst="rect">
            <a:avLst/>
          </a:prstGeom>
        </p:spPr>
      </p:pic>
      <p:pic>
        <p:nvPicPr>
          <p:cNvPr id="6" name="Picture 5" descr="\\dhex4\disk4\CenSARA_AOI\postproc\pynotebook\png\36km\ewrt.so4.CACR1.100m.72bt.zoom.png">
            <a:extLst>
              <a:ext uri="{FF2B5EF4-FFF2-40B4-BE49-F238E27FC236}">
                <a16:creationId xmlns:a16="http://schemas.microsoft.com/office/drawing/2014/main" id="{FFDF35C7-BEB8-456C-BA96-C47AA45EC9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3194137"/>
            <a:ext cx="4124218" cy="321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\\dhex4\disk4\CenSARA_AOI\postproc\pynotebook\png\36km\ewrt.no3.CACR1.100m.72bt.zoom.png">
            <a:extLst>
              <a:ext uri="{FF2B5EF4-FFF2-40B4-BE49-F238E27FC236}">
                <a16:creationId xmlns:a16="http://schemas.microsoft.com/office/drawing/2014/main" id="{4B92BD77-C14C-4ABA-BA76-9C29C8F4BD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94" y="3194137"/>
            <a:ext cx="4298302" cy="3274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67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E928-3A49-427F-BC1A-A6615993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Use WEP [(Q/d) x EWRT] to Rank Sources</a:t>
            </a:r>
            <a:endParaRPr lang="en-US" dirty="0"/>
          </a:p>
        </p:txBody>
      </p:sp>
      <p:pic>
        <p:nvPicPr>
          <p:cNvPr id="6" name="Content Placeholder 5" descr="\\dhex4\disk4\CenSARA_AOI\postproc\pynotebook\png\36km\ewrt.no3.CACR1.100m.72bt.zoom.png">
            <a:extLst>
              <a:ext uri="{FF2B5EF4-FFF2-40B4-BE49-F238E27FC236}">
                <a16:creationId xmlns:a16="http://schemas.microsoft.com/office/drawing/2014/main" id="{52A05147-946A-4C4C-997A-07B10936F8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12" y="839334"/>
            <a:ext cx="3814198" cy="2828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CBF5160-ADDB-430B-8D85-6B7317895B02}"/>
              </a:ext>
            </a:extLst>
          </p:cNvPr>
          <p:cNvGrpSpPr/>
          <p:nvPr/>
        </p:nvGrpSpPr>
        <p:grpSpPr>
          <a:xfrm>
            <a:off x="1610683" y="828000"/>
            <a:ext cx="4148140" cy="5657188"/>
            <a:chOff x="248496" y="1052354"/>
            <a:chExt cx="2724785" cy="4754880"/>
          </a:xfrm>
        </p:grpSpPr>
        <p:pic>
          <p:nvPicPr>
            <p:cNvPr id="5" name="Picture 4" descr="\\dhex4\disk4\CenSARA_AOI\postproc\pynotebook\png\36km\ewrt.so4.CACR1.100m.72bt.zoom.png">
              <a:extLst>
                <a:ext uri="{FF2B5EF4-FFF2-40B4-BE49-F238E27FC236}">
                  <a16:creationId xmlns:a16="http://schemas.microsoft.com/office/drawing/2014/main" id="{15FDBBBB-EE02-4EF4-878A-316C6BCA7A5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96" y="1052354"/>
              <a:ext cx="2724785" cy="2377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\\dhex4\disk4\CenSARA_AOI\postproc\pynotebook\png\36km\ewrt.qd.2016.so2.CACR1.100m.72bt.zoom.png">
              <a:extLst>
                <a:ext uri="{FF2B5EF4-FFF2-40B4-BE49-F238E27FC236}">
                  <a16:creationId xmlns:a16="http://schemas.microsoft.com/office/drawing/2014/main" id="{7AAEAAAF-8CE1-4630-8D9F-88E364343BA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68" y="3439319"/>
              <a:ext cx="2606040" cy="2367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 descr="\\dhex4\disk4\CenSARA_AOI\postproc\pynotebook\png\36km\ewrt.qd.2016.nox.CACR1.100m.72bt.zoom.png">
            <a:extLst>
              <a:ext uri="{FF2B5EF4-FFF2-40B4-BE49-F238E27FC236}">
                <a16:creationId xmlns:a16="http://schemas.microsoft.com/office/drawing/2014/main" id="{9C4D2211-D592-4BA7-9419-C906DEA14B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94" y="3667927"/>
            <a:ext cx="3687823" cy="2983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45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80EBEE-1109-47A3-AB90-AFEEE6A2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Area of Influence (AOI) / Weighted Emissions Potential (WEP)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F8F8B-B325-46B3-A0E8-1E984A0D43F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Accounts for geography and transport paths to CIA on MIDs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SO2 (NOx) sources weighted by MID’s SO4 (NO3) extinction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Less costly than PGM modeling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1E53-AA94-46EF-84B8-8D7C8077939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Uncertainties in HYSPLIT back trajectories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Does not account for chemical transformation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Difficult to compare rankings across different CIAs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quantitative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costly than Q/d</a:t>
            </a:r>
          </a:p>
        </p:txBody>
      </p:sp>
    </p:spTree>
    <p:extLst>
      <p:ext uri="{BB962C8B-B14F-4D97-AF65-F5344CB8AC3E}">
        <p14:creationId xmlns:p14="http://schemas.microsoft.com/office/powerpoint/2010/main" val="54734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8986-90E3-4DBD-B67E-FED00EC6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CALPUFF: Lagrangian non-Steady-State Puff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46CF3C-57A7-4B76-A1C5-C60CDB76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064712"/>
            <a:ext cx="6879942" cy="4643675"/>
          </a:xfrm>
        </p:spPr>
        <p:txBody>
          <a:bodyPr/>
          <a:lstStyle/>
          <a:p>
            <a:r>
              <a:rPr lang="en-US" dirty="0"/>
              <a:t>CALPUFF tracks emissions from a source using a series of puffs that can overlap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Includes Reduced Form chemical transformation rates</a:t>
            </a:r>
          </a:p>
          <a:p>
            <a:r>
              <a:rPr lang="en-US" dirty="0"/>
              <a:t>CALPUFF used extensively in Round 1 Regional Haze SIPs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Screening tool for when a source is Subject-to-BART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Source’s visibility impact ≥ 0.5 dv</a:t>
            </a:r>
          </a:p>
          <a:p>
            <a:r>
              <a:rPr lang="en-US" dirty="0"/>
              <a:t>2003 EPA Modeling Guidelines (Appendix W):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EPA-preferred far-field (&gt; 50-km) model for inert pollutants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For example, SO2, PM2.5 CIA  PSD SILs/Increments</a:t>
            </a:r>
          </a:p>
          <a:p>
            <a:r>
              <a:rPr lang="en-US" dirty="0"/>
              <a:t>EPA January 17, 2017 Modeling Guidelines (App W):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Delist CALPUFF as EPA-preferred far-field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EPA states that Chemical Transport Models (CTMs) with full-science chemistry (e.g., PGMS) should be used for single-source ozone and secondary PM impacts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209CF-6A8C-4B96-8B93-A151D6141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97" t="31758" r="35984" b="31873"/>
          <a:stretch/>
        </p:blipFill>
        <p:spPr>
          <a:xfrm>
            <a:off x="7928975" y="1340285"/>
            <a:ext cx="4074296" cy="31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3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BC72-E085-4341-B0A3-44F4B052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source screening approach using CALPUFF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7A2A-7253-4183-B0C7-F9CCCF02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302707"/>
            <a:ext cx="10588625" cy="4405680"/>
          </a:xfrm>
        </p:spPr>
        <p:txBody>
          <a:bodyPr/>
          <a:lstStyle/>
          <a:p>
            <a:r>
              <a:rPr lang="en-US" dirty="0"/>
              <a:t>Use recent WRF data (e.g., EPA’s 2011, 2014, 2015, 2016) and process using MMIF to generate 12-km CALPUFF meteorological inputs</a:t>
            </a:r>
          </a:p>
          <a:p>
            <a:r>
              <a:rPr lang="en-US" dirty="0"/>
              <a:t>Prepare other CALPUFF inputs (e.g., background ozone and ammonia).</a:t>
            </a:r>
          </a:p>
          <a:p>
            <a:r>
              <a:rPr lang="en-US" dirty="0"/>
              <a:t>Run CALPUFF for candidate sources and calculate daily visibility impacts at CIA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Determine source contributions on 20% MIDs and rank sources for conducting Four-Factor Analysis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0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0806A-5537-4543-BB6B-237E4CCA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CALPUFF Screening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2AB98F-9A8F-42B4-8105-740C388BCE9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Accounts for geography and transport paths on MIDs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compare source impacts across CIAs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Less costly than PGMs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Semi-quantitative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F307E-654E-48B7-848C-4B5ACB1621C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costly than AOI/WEP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Limited number of years with WRF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Uncertainties in transport/dispersion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Reduced Form Chemistry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recommended by EPA for secondary PM</a:t>
            </a:r>
          </a:p>
        </p:txBody>
      </p:sp>
    </p:spTree>
    <p:extLst>
      <p:ext uri="{BB962C8B-B14F-4D97-AF65-F5344CB8AC3E}">
        <p14:creationId xmlns:p14="http://schemas.microsoft.com/office/powerpoint/2010/main" val="340372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F2CB-4593-4A07-8961-C4D84889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Recommendations for Single-Source modeling for Secondary Particulate Matter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8BBC2A-573E-4C7B-A669-B60FFF93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65030"/>
            <a:ext cx="10588625" cy="5248504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EPA Current (Jan 2017) Modeling Guidelines (Appendix W):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Tier II explicit modeling </a:t>
            </a:r>
            <a:r>
              <a:rPr lang="en-US" i="1" dirty="0"/>
              <a:t>“involves application of more sophisticated case-specific chemical transport models (CTMs) (e.g., photochemical grid models)”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https://www3.epa.gov/ttn/scram/guidance/guide/appw_17.pdf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/>
              <a:t>EPA Guidance for Single-Source Modeling of Secondary Pollutants (Dec 2016):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For Tier II use CTMs with photochemistry on case-by-case basis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PGMs are one type of CTM that would be acceptable if applied correctly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https://www3.epa.gov/ttn/scram/appendix_w/2016/EPA-454_R-16-005.pdf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/>
              <a:t>EPA Memo on Use of PGMS for Single-Source Ozone and Secondary PM2.5 (August 2017)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If applied correctly, CAMx and CMAQ would be acceptable models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hlinkClick r:id="rId4"/>
              </a:rPr>
              <a:t>https://www3.epa.gov/ttn/scram/guidance/clarification/20170804-Photochemical_Grid_Model_Clarification_Memo.pdf</a:t>
            </a:r>
            <a:endParaRPr lang="en-US" dirty="0"/>
          </a:p>
          <a:p>
            <a:pPr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Modeled Emission Rates for Precursors (MERPs) for ozone and secondary PM2.5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Tier I screening tool for PSD ozone and secondary PM2.5 based on CAMx PSAT Source Apportionment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5"/>
              </a:rPr>
              <a:t>https://www3.epa.gov/ttn/scram/2018_RSL/Presentations/1-21_2018_RSL-MERPs.pdf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5801-20F6-44C2-BBE3-4C37B74A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QUANTATIVE Techniques for calculating Single-Source Visibility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AD544-AFEE-4D32-96BB-F40F6019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453019"/>
            <a:ext cx="10588625" cy="4255368"/>
          </a:xfrm>
        </p:spPr>
        <p:txBody>
          <a:bodyPr/>
          <a:lstStyle/>
          <a:p>
            <a:r>
              <a:rPr lang="en-US" u="sng" dirty="0"/>
              <a:t>Source Apportionment – PSAT</a:t>
            </a:r>
            <a:r>
              <a:rPr lang="en-US" dirty="0"/>
              <a:t>: Particulate Source Apportionment Technology (PSAT)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PSAT available in the CAMx PGM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Provides user define sources PM contributions from which visibility impairment can be calculated</a:t>
            </a:r>
          </a:p>
          <a:p>
            <a:pPr lvl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/>
              <a:t>Visibility contributions for given set of atmospheric conditions (e.g., 2011 or 2028 emissions)</a:t>
            </a:r>
          </a:p>
          <a:p>
            <a:r>
              <a:rPr lang="en-US" u="sng" dirty="0"/>
              <a:t>Sensitivity Methods – BF &amp; DDM</a:t>
            </a:r>
            <a:r>
              <a:rPr lang="en-US" dirty="0"/>
              <a:t>: Brute Force (BF) &amp; Decoupled Direct Method (DDM)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BF – Base Case and Source Zero-Out Emissions Scenario, difference is Source Contribution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DDM – Calculate sensitivity for user defined sources, can estimate Source Contributions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Sensitivity methods change the chemistry so are not true Source Apportionment, but are Prognostic</a:t>
            </a:r>
          </a:p>
          <a:p>
            <a:r>
              <a:rPr lang="en-US" u="sng" dirty="0"/>
              <a:t>SCICHEM</a:t>
            </a:r>
            <a:r>
              <a:rPr lang="en-US" dirty="0"/>
              <a:t>:  Lagrangian puff model with full-science chemistry (like CAMx and CMAQ)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Simulate individual source or small group of sources using overlapping puffs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Background concentrations typically obtained by averaging results from CAMx or CMAQ PGM</a:t>
            </a:r>
          </a:p>
        </p:txBody>
      </p:sp>
    </p:spTree>
    <p:extLst>
      <p:ext uri="{BB962C8B-B14F-4D97-AF65-F5344CB8AC3E}">
        <p14:creationId xmlns:p14="http://schemas.microsoft.com/office/powerpoint/2010/main" val="304163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yarwood\AppData\Local\Microsoft\Windows\Temporary Internet Files\Content.Outlook\20KJNXVY\3d-photochemical-pollution-model-equations-C.gif">
            <a:extLst>
              <a:ext uri="{FF2B5EF4-FFF2-40B4-BE49-F238E27FC236}">
                <a16:creationId xmlns:a16="http://schemas.microsoft.com/office/drawing/2014/main" id="{EA116586-31DA-4B3C-860C-F808B5CF4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2"/>
          <a:stretch/>
        </p:blipFill>
        <p:spPr bwMode="auto">
          <a:xfrm>
            <a:off x="7223477" y="1710701"/>
            <a:ext cx="4489337" cy="38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3E286-2F88-4F3C-B032-D42A7BBF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– Particulate Source Apportionment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6F7F0-2733-4330-BE91-7F39E0DB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390389"/>
            <a:ext cx="6616896" cy="4317998"/>
          </a:xfrm>
        </p:spPr>
        <p:txBody>
          <a:bodyPr/>
          <a:lstStyle/>
          <a:p>
            <a:r>
              <a:rPr lang="en-US" sz="2000" dirty="0"/>
              <a:t>Need CAMx PGM Modeling Database</a:t>
            </a:r>
          </a:p>
          <a:p>
            <a:r>
              <a:rPr lang="en-US" sz="2000" dirty="0"/>
              <a:t>User selects sources for which PM contributions are desired</a:t>
            </a:r>
          </a:p>
          <a:p>
            <a:r>
              <a:rPr lang="en-US" sz="2000" dirty="0"/>
              <a:t>PSAT uses reactive tracers (tagged species) that run in parallel to the host PGM to track the selected source emissions contributions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All sources must be tagged (e.g., leftover group) so sum of all tagged sources adds up to total CAMx PM concentration</a:t>
            </a:r>
          </a:p>
          <a:p>
            <a:r>
              <a:rPr lang="en-US" sz="2000" dirty="0"/>
              <a:t>PSAT can invoke up to 4 families of tagged species: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(1) SO4; (2) NO3/NH4; (3) Primary PM; and (4) SOA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SOA most expensive as must track numerous precursor (VOC), PM product (SOA) and intermediate (CG) species.  </a:t>
            </a:r>
          </a:p>
        </p:txBody>
      </p:sp>
    </p:spTree>
    <p:extLst>
      <p:ext uri="{BB962C8B-B14F-4D97-AF65-F5344CB8AC3E}">
        <p14:creationId xmlns:p14="http://schemas.microsoft.com/office/powerpoint/2010/main" val="60105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1DC43699-0F5E-4F38-8CC9-51DA55AF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962" y="2674287"/>
            <a:ext cx="4943906" cy="28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6B008-2E62-4F9D-99A2-D963CC75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– Particulate Source Apportionment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7ACD-9C70-4E78-A0AE-6A5790BF390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645033"/>
            <a:ext cx="10274495" cy="4063354"/>
          </a:xfrm>
        </p:spPr>
        <p:txBody>
          <a:bodyPr/>
          <a:lstStyle/>
          <a:p>
            <a:r>
              <a:rPr lang="en-US" dirty="0"/>
              <a:t>PSAT is compatible with CAMX Plume-in-Grid (PiG) treatment of point source plumes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Normally emissions from a point source are instantaneously dispersed across a grid cell (e.g., 12-km x 12-km) so fails to capture the near-source plume (e.g., high NOx) chemistry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45888B-06E4-4A1F-AB33-B1C09FCF6A5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9884" y="2768252"/>
            <a:ext cx="5438078" cy="2471355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CAMx PiG tracks the near-source transport, dispersion and chemistry of a point source plume using a Lagrangian puff model.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When the size of the puffs are commensurate with a grid cell size, the mass from the puff is transferred to the CAMx grid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puffs from the subgrid-scale PiG module can be sampled using receptors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9FBBF4-64E1-4F8E-A9C6-E954F8A5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713CD4-C0FA-4C81-806A-62527436A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95400"/>
            <a:ext cx="10588625" cy="4762500"/>
          </a:xfrm>
        </p:spPr>
        <p:txBody>
          <a:bodyPr/>
          <a:lstStyle/>
          <a:p>
            <a:r>
              <a:rPr lang="en-US" sz="2400" dirty="0"/>
              <a:t>States need to identify anthropogenic emission sources that most likely contribute to visibility impairment on the Most Impaired Days (MID) at a Class I Area (CIA)</a:t>
            </a:r>
          </a:p>
          <a:p>
            <a:r>
              <a:rPr lang="en-US" sz="2400" dirty="0"/>
              <a:t>Such sources are subjected to a Four-Factor Analysis to determine whether reasonable controls should be implemented as part of  Reasonable Progress for the 2</a:t>
            </a:r>
            <a:r>
              <a:rPr lang="en-US" sz="2400" baseline="30000" dirty="0"/>
              <a:t>nd</a:t>
            </a:r>
            <a:r>
              <a:rPr lang="en-US" sz="2400" dirty="0"/>
              <a:t> Round of Regional Haze SIPs due in 2021</a:t>
            </a:r>
          </a:p>
          <a:p>
            <a:pPr marL="853200" lvl="1" indent="-457200">
              <a:buAutoNum type="arabicPeriod"/>
            </a:pPr>
            <a:r>
              <a:rPr lang="en-US" sz="2200" dirty="0"/>
              <a:t>Costs of compliance</a:t>
            </a:r>
          </a:p>
          <a:p>
            <a:pPr marL="853200" lvl="1" indent="-457200">
              <a:buAutoNum type="arabicPeriod"/>
            </a:pPr>
            <a:r>
              <a:rPr lang="en-US" sz="2200" dirty="0"/>
              <a:t>Time necessary for compliance</a:t>
            </a:r>
          </a:p>
          <a:p>
            <a:pPr marL="853200" lvl="1" indent="-457200">
              <a:buAutoNum type="arabicPeriod"/>
            </a:pPr>
            <a:r>
              <a:rPr lang="en-US" sz="2400" dirty="0"/>
              <a:t>Energy and non-air quality environmental impacts of compliance</a:t>
            </a:r>
          </a:p>
          <a:p>
            <a:pPr marL="853200" lvl="1" indent="-457200">
              <a:buAutoNum type="arabicPeriod"/>
            </a:pPr>
            <a:r>
              <a:rPr lang="en-US" sz="2400" dirty="0"/>
              <a:t>Remaining useful life</a:t>
            </a:r>
          </a:p>
          <a:p>
            <a:pPr marL="853200" lvl="1" indent="-457200">
              <a:buAutoNum type="arabicPeriod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A74780-678A-456E-85A9-53356BE1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– Particulate Source Apportionment Technology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D45757-65BC-4E0B-BF25-5912A1D7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2400"/>
            <a:ext cx="10588625" cy="4505987"/>
          </a:xfrm>
        </p:spPr>
        <p:txBody>
          <a:bodyPr/>
          <a:lstStyle/>
          <a:p>
            <a:r>
              <a:rPr lang="en-US" dirty="0"/>
              <a:t>PSAT compatible with the CAMX Plume-in-Grid (PiG) module</a:t>
            </a:r>
          </a:p>
          <a:p>
            <a:r>
              <a:rPr lang="en-US" dirty="0"/>
              <a:t>Example CAMx results using 1-km grid cell vs. 4-km grid cell with PiG and sampling receptors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E39F1364-4E6E-4979-BC24-48DD57C2D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196" y="2044100"/>
            <a:ext cx="2369036" cy="4330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Calibri" panose="020F0502020204030204" pitchFamily="34" charset="0"/>
              </a:rPr>
              <a:t>CAMx 1 km grid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BA1D8CA-E362-4D09-92EC-29DF1CBF2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91" y="2044100"/>
            <a:ext cx="5502814" cy="4330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Calibri" panose="020F0502020204030204" pitchFamily="34" charset="0"/>
              </a:rPr>
              <a:t>CAMx 4 km grid + </a:t>
            </a:r>
            <a:r>
              <a:rPr lang="en-US" dirty="0">
                <a:latin typeface="Calibri" panose="020F0502020204030204" pitchFamily="34" charset="0"/>
              </a:rPr>
              <a:t>PiG 200 </a:t>
            </a:r>
            <a:r>
              <a:rPr lang="en-US" sz="2100" dirty="0">
                <a:latin typeface="Calibri" panose="020F0502020204030204" pitchFamily="34" charset="0"/>
              </a:rPr>
              <a:t>m sampling grid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72C6A-B122-41F6-ADF5-3C5AB0FD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8382" t="2162" r="31032" b="17329"/>
          <a:stretch>
            <a:fillRect/>
          </a:stretch>
        </p:blipFill>
        <p:spPr bwMode="auto">
          <a:xfrm>
            <a:off x="1055303" y="2440236"/>
            <a:ext cx="4747098" cy="36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7DEC87-8BD5-49E7-B4B7-DD6D458F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685" t="1851" r="30647" b="17570"/>
          <a:stretch>
            <a:fillRect/>
          </a:stretch>
        </p:blipFill>
        <p:spPr bwMode="auto">
          <a:xfrm>
            <a:off x="6241334" y="2440236"/>
            <a:ext cx="4749780" cy="36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69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99A0-3A6B-4CA1-A8D5-713D04E8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– Particulate Source Apportionment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C77E-D3F3-463D-A191-50BC49A7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365337"/>
            <a:ext cx="10588625" cy="434305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/>
              <a:t>Example – VISTAS/ASIP individual contributions of 31 sources to PM2.5 concentrations</a:t>
            </a:r>
          </a:p>
          <a:p>
            <a:pPr marL="0" indent="0" algn="ctr">
              <a:buNone/>
            </a:pPr>
            <a:r>
              <a:rPr lang="en-US" dirty="0"/>
              <a:t>(circa 2007-2008):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2CD9F25-DA88-4E82-AC05-8D1966F1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>
            <a:fillRect/>
          </a:stretch>
        </p:blipFill>
        <p:spPr bwMode="auto">
          <a:xfrm>
            <a:off x="463463" y="2349504"/>
            <a:ext cx="5493620" cy="38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E3D44D3-AED8-4021-A339-F1D36F41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3" y="2087666"/>
            <a:ext cx="5941758" cy="40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1DE2B-57E8-45BE-8FA9-55A996DA0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9" b="90011"/>
          <a:stretch/>
        </p:blipFill>
        <p:spPr bwMode="auto">
          <a:xfrm>
            <a:off x="7197497" y="5871324"/>
            <a:ext cx="2576904" cy="82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1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A40B-A615-4A63-9CEB-26EA428E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– Particulate Source Apportionment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E97E-BEEC-4063-89C7-04D447B8CE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201343"/>
            <a:ext cx="10424808" cy="45070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WRAP Western Air Quality Study (WAQS) CAMx 36/12-km Source Apportionment</a:t>
            </a:r>
          </a:p>
          <a:p>
            <a:r>
              <a:rPr lang="en-US" dirty="0"/>
              <a:t>Round 1:  Geographic Regions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4E3A2-A495-40BC-BDDE-C38F7A242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226357"/>
            <a:ext cx="4887913" cy="45571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Round 2:  Source Sectors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Natural (Bio, LNOx, SS, WBD)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Wildfires (WF)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Rx+Ag Fires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O&amp;G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EGU Point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Other Point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On-Road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Non-Road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Remainder Anthro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6AB4A-74E9-4538-BD5D-4C766CBFC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7117" y="2154477"/>
            <a:ext cx="4325611" cy="39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59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A92F-08C8-453F-B7F1-A0D9F33E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– Particulate Source Apportionment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E867-BFE6-48C8-95A1-192A45C0A29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Provides quantitative visibility contribution to visibility impairment on 20% MID and all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Consistent contribution metrics across CIAs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Cost-effective when analyzing contributions of multiple individual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Consistent with PGM visibility impacts and Reasonable Progress calculations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Consistent with EPA Modeling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5E5A1-B4AD-4495-A40F-3D1C4068BDF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Requires CAMx PGM database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be computationally extensive when analyzing many many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Typically only available for one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Contributions for Emissions Scenario Simulated – other years may be different</a:t>
            </a:r>
          </a:p>
          <a:p>
            <a:pPr marL="396000" lvl="1" indent="0">
              <a:buNone/>
            </a:pPr>
            <a:endParaRPr lang="en-US" dirty="0"/>
          </a:p>
          <a:p>
            <a:pPr marL="3960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78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13340-4EC8-4C20-B4A9-5731D355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Methods – BF and DDM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28DA-1226-4645-A2FF-B1C083F6FC5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Brute Force (BF)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be used with CAMx, CMAQ or any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Conduct Base Case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Conduct Sensitivity Case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For example, single-source zero-out emissions scenario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Difference in concentrations is interpreted as a source contribution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10F85-01AB-44DB-88BF-152AD18BD30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Decoupled Direct Method (DDM)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Instrumented in CAMx and CMAQ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User defines parameters for DDM sensitivity analysis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Works similar to PSAT for emissions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Obtain PM concentration sensitivities to emissions (dc/de)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Post-process to get source contributions</a:t>
            </a:r>
          </a:p>
        </p:txBody>
      </p:sp>
    </p:spTree>
    <p:extLst>
      <p:ext uri="{BB962C8B-B14F-4D97-AF65-F5344CB8AC3E}">
        <p14:creationId xmlns:p14="http://schemas.microsoft.com/office/powerpoint/2010/main" val="466980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47FB-CCBA-43CC-BA95-51F3F36D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Methods – BF and DDM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EEDF-5CDD-47B5-889E-8F7D510872A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440493"/>
            <a:ext cx="4886325" cy="4267894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Brute Force (BF)</a:t>
            </a:r>
          </a:p>
          <a:p>
            <a:r>
              <a:rPr lang="en-US" dirty="0"/>
              <a:t>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Quantitative, can compare across CIAs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Easy to implement and explain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Cost effective for one or not very many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be used with any model (CAMX/CMAQ)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Consistent with EPA Modeling Guidelines</a:t>
            </a:r>
          </a:p>
          <a:p>
            <a:r>
              <a:rPr lang="en-US" dirty="0"/>
              <a:t>Disadvantages: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Requires PGM database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be costly for multiple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Sensitivity, not true source contributions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9E985-12F1-4B85-9A7F-A96DF455BFA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440492"/>
            <a:ext cx="4887913" cy="4267894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Decoupled Direct Method (DDM)</a:t>
            </a:r>
          </a:p>
          <a:p>
            <a:r>
              <a:rPr lang="en-US" dirty="0"/>
              <a:t>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Quantitative, can compare across CIAs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get multiple source contributions in single run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Implemented in CAMx and CMAQ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Consistent with EPA Modeling Guidelines</a:t>
            </a:r>
          </a:p>
          <a:p>
            <a:r>
              <a:rPr lang="en-US" dirty="0"/>
              <a:t>Disadvantages: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Requires PGM database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Sensitivity, not true source contributions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Is resource intensive (much more than PSAT)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Difficult to explain and interpret</a:t>
            </a:r>
          </a:p>
        </p:txBody>
      </p:sp>
    </p:spTree>
    <p:extLst>
      <p:ext uri="{BB962C8B-B14F-4D97-AF65-F5344CB8AC3E}">
        <p14:creationId xmlns:p14="http://schemas.microsoft.com/office/powerpoint/2010/main" val="1668717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096F-924F-4B7D-95D4-AD613E60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SCICHEM – Lagrangian puff model with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A26A-7BB6-4662-92CC-08C3DD3E7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327759"/>
            <a:ext cx="10588625" cy="4380628"/>
          </a:xfrm>
        </p:spPr>
        <p:txBody>
          <a:bodyPr/>
          <a:lstStyle/>
          <a:p>
            <a:pPr lvl="1">
              <a:buSzPct val="45000"/>
              <a:buFont typeface="Wingdings" charset="2"/>
              <a:buChar char=""/>
            </a:pPr>
            <a:r>
              <a:rPr lang="en-US" altLang="en-US" sz="2000" dirty="0">
                <a:latin typeface="Verdana" pitchFamily="32" charset="0"/>
              </a:rPr>
              <a:t>A Lagrangian puff dispersion model (think CALPUFF dispersion) with full chemistry (think CAMx and CMAQ chemistry)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Verdana" pitchFamily="32" charset="0"/>
              </a:rPr>
              <a:t>SCICHEM v3.1/v3.2 is a stand alone model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Verdana" pitchFamily="32" charset="0"/>
              </a:rPr>
              <a:t>Includes visibility post-processor to get single-source visibility impacts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2000" dirty="0">
                <a:latin typeface="Verdana" pitchFamily="32" charset="0"/>
              </a:rPr>
              <a:t>Can be used to model impacts of a single source or a small number of sources to ozone and PM</a:t>
            </a:r>
            <a:r>
              <a:rPr lang="en-US" altLang="en-US" sz="2000" baseline="-25000" dirty="0">
                <a:latin typeface="Verdana" pitchFamily="32" charset="0"/>
              </a:rPr>
              <a:t>2.5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2000" dirty="0">
                <a:latin typeface="Verdana" pitchFamily="32" charset="0"/>
              </a:rPr>
              <a:t>Model dispersion evaluated for tracer studies and AERMOD databases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2000" dirty="0">
                <a:latin typeface="Verdana" pitchFamily="32" charset="0"/>
              </a:rPr>
              <a:t>Dispersion and chemistry evaluated against aircraft measurements of reactive plumes from power plants and petrochemical facilities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2000" dirty="0">
                <a:latin typeface="Verdana" pitchFamily="32" charset="0"/>
              </a:rPr>
              <a:t>Requires less computing power and setup time for single source applications compared to Photochemical Grid Models (PGMs)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2000" dirty="0">
                <a:latin typeface="Verdana" pitchFamily="32" charset="0"/>
              </a:rPr>
              <a:t>Runs on Windows 7 and Windows 10 (or Linux)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36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3DAC-0988-46FF-920B-7F8AD65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SCICHEM – Lagrangian puff model with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C07E-CEF5-4295-9BD6-B0649D81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3429793"/>
            <a:ext cx="10588625" cy="2278593"/>
          </a:xfrm>
        </p:spPr>
        <p:txBody>
          <a:bodyPr/>
          <a:lstStyle/>
          <a:p>
            <a:r>
              <a:rPr lang="en-US" dirty="0"/>
              <a:t>Plume represented as a succession of 3-D Gaussian puffs</a:t>
            </a:r>
          </a:p>
          <a:p>
            <a:r>
              <a:rPr lang="en-US" dirty="0"/>
              <a:t>State-of-the-science puff dispersion based on SCIPUFF (Second Order Closure Integrated Puff Model)</a:t>
            </a:r>
          </a:p>
          <a:p>
            <a:r>
              <a:rPr lang="en-US" i="1" dirty="0"/>
              <a:t>Complex photochemistry</a:t>
            </a:r>
            <a:r>
              <a:rPr lang="en-US" dirty="0"/>
              <a:t> similar to CMAQ and CAMx</a:t>
            </a:r>
          </a:p>
          <a:p>
            <a:r>
              <a:rPr lang="en-US" dirty="0"/>
              <a:t>Chemistry on overlapping puffs to correctly account for interaction among puffs and with background-allows treatment of non-linear chemistry</a:t>
            </a:r>
          </a:p>
          <a:p>
            <a:r>
              <a:rPr lang="en-US" dirty="0"/>
              <a:t>Suitable for both short-range and long-range transport applications</a:t>
            </a:r>
          </a:p>
          <a:p>
            <a:endParaRPr lang="en-US" dirty="0"/>
          </a:p>
        </p:txBody>
      </p:sp>
      <p:pic>
        <p:nvPicPr>
          <p:cNvPr id="4" name="Picture 3" descr="stack">
            <a:extLst>
              <a:ext uri="{FF2B5EF4-FFF2-40B4-BE49-F238E27FC236}">
                <a16:creationId xmlns:a16="http://schemas.microsoft.com/office/drawing/2014/main" id="{B84F5724-A5DE-4F83-AD0F-1E0998F004D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612" y="1295400"/>
            <a:ext cx="3207113" cy="172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EC315593-7815-4BBF-A2DD-413C6041F092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73" y="1203011"/>
            <a:ext cx="1871964" cy="191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10">
            <a:extLst>
              <a:ext uri="{FF2B5EF4-FFF2-40B4-BE49-F238E27FC236}">
                <a16:creationId xmlns:a16="http://schemas.microsoft.com/office/drawing/2014/main" id="{099657CF-A553-4F20-BEBC-FD548903988D}"/>
              </a:ext>
            </a:extLst>
          </p:cNvPr>
          <p:cNvSpPr/>
          <p:nvPr/>
        </p:nvSpPr>
        <p:spPr>
          <a:xfrm>
            <a:off x="4709630" y="2159298"/>
            <a:ext cx="843234" cy="35995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 defTabSz="457008" hangingPunct="1">
              <a:lnSpc>
                <a:spcPct val="100000"/>
              </a:lnSpc>
              <a:buClrTx/>
              <a:buSzTx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50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4009-44A3-420C-B72D-0E722A7F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SCICHEM – Lagrangian puff model with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D859-87C4-4981-B15C-46FB051B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002082"/>
            <a:ext cx="10588625" cy="4706305"/>
          </a:xfrm>
        </p:spPr>
        <p:txBody>
          <a:bodyPr/>
          <a:lstStyle/>
          <a:p>
            <a:r>
              <a:rPr lang="en-US" altLang="en-US" sz="2000" kern="0" dirty="0">
                <a:latin typeface="Verdana" pitchFamily="32" charset="0"/>
                <a:ea typeface="ＭＳ Ｐゴシック" charset="-128"/>
              </a:rPr>
              <a:t>Data Needs: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latin typeface="Verdana" pitchFamily="32" charset="0"/>
                <a:ea typeface="ＭＳ Ｐゴシック" charset="-128"/>
              </a:rPr>
              <a:t>Meteorology – typically WRF annual hourly 3-D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latin typeface="Verdana" pitchFamily="32" charset="0"/>
                <a:ea typeface="ＭＳ Ｐゴシック" charset="-128"/>
              </a:rPr>
              <a:t>Source emissions and stack characteristics – like AERMOD/CALPUFF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latin typeface="Verdana" pitchFamily="32" charset="0"/>
                <a:ea typeface="ＭＳ Ｐゴシック" charset="-128"/>
              </a:rPr>
              <a:t>Background concentrations -- plume chemistry in SCICHEM dependent on specified chemical environment into which emissions are released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Verdana" pitchFamily="32" charset="0"/>
              </a:rPr>
              <a:t>SCICHEM v3.1 release package includes regional diurnally and vertically varying monthly background chemistry files:</a:t>
            </a:r>
          </a:p>
          <a:p>
            <a:pPr marL="800053" lvl="1" indent="-342900"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latin typeface="Verdana" pitchFamily="32" charset="0"/>
              </a:rPr>
              <a:t>By state (sub-state level for larger states like CA and TX)</a:t>
            </a:r>
          </a:p>
          <a:p>
            <a:pPr marL="80005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latin typeface="Verdana" pitchFamily="32" charset="0"/>
              </a:rPr>
              <a:t>Obtained from a CAMx 2011 12-km resolution CONUS simulation</a:t>
            </a:r>
          </a:p>
          <a:p>
            <a:pPr marL="1131253" lvl="2" indent="-342900">
              <a:buFont typeface="Wingdings" panose="05000000000000000000" pitchFamily="2" charset="2"/>
              <a:buChar char="§"/>
            </a:pPr>
            <a:r>
              <a:rPr lang="en-US" altLang="en-US" sz="1800" kern="0" dirty="0">
                <a:latin typeface="Verdana" pitchFamily="32" charset="0"/>
              </a:rPr>
              <a:t>Could easily generate background for 2028 atmospheric conditions if 2028 CAMx or CMAQ output is available</a:t>
            </a:r>
          </a:p>
          <a:p>
            <a:pPr marL="404053" indent="-342900">
              <a:buSzPct val="150000"/>
              <a:buFont typeface="Arial" panose="020B0604020202020204" pitchFamily="34" charset="0"/>
              <a:buChar char="•"/>
            </a:pPr>
            <a:r>
              <a:rPr lang="en-US" altLang="en-US" sz="2200" kern="0" dirty="0">
                <a:latin typeface="Verdana" pitchFamily="32" charset="0"/>
              </a:rPr>
              <a:t>SCCHEM v3.2 annual long-range-transport (e.g., CIA AQRV) simulation takes approximately a week using a single CPU core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94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E0C1A2-08EE-45AD-B01F-E4A84036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SCICHEM – Lagrangian puff model with chemistry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D845C-D8B7-4485-8C2C-3AA4B1E4F9E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Consistent with EPA Modeling Guidelines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Cost-effective for single-source impacts or for a few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run on Windows or Linux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PGM modeling expertise and Linux Clusters not needed</a:t>
            </a:r>
          </a:p>
          <a:p>
            <a:pPr marL="3960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F6D92-FBBB-4C31-90A1-AC5A0EFCF25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New modeling system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 MPI/OpenMP multi-processing capability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Single-source runs take ~week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Multiple sources longer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Some expertise may be needed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Potential inconsistencies with PGM impacts</a:t>
            </a:r>
          </a:p>
        </p:txBody>
      </p:sp>
    </p:spTree>
    <p:extLst>
      <p:ext uri="{BB962C8B-B14F-4D97-AF65-F5344CB8AC3E}">
        <p14:creationId xmlns:p14="http://schemas.microsoft.com/office/powerpoint/2010/main" val="323975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D4E0-38FD-4BD4-8081-873C89F7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Control Measures Subcommittee (CMS)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DF9E-F22A-4A16-BFE0-8A485E3A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954158"/>
            <a:ext cx="10588625" cy="47542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Control Measures Subcommittee (CMS) of the WRAP Regional Haze Planning Work Group has prepared a draft </a:t>
            </a:r>
            <a:r>
              <a:rPr lang="en-US" sz="2000" b="1" dirty="0"/>
              <a:t>“Reasonable Progress Source Identification and Analysis Protocol”</a:t>
            </a:r>
            <a:r>
              <a:rPr lang="en-US" sz="2000" dirty="0"/>
              <a:t> to promote consistency among WRAP states in identifying sources subject to the Four-Factor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The number sources and level of emissions assessed by each state will vary, but a “reasonably large fraction” of emissions impacting extinction at each CIA should be assessed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The draft EPA guidance (2016) considers 80% to be a reasonably large fraction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Focus on anthropogenic sources of NOx, SOx and PM emissions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States have good emissions information for these haze (Sulfate, Nitrate, PM) precursors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EC and Fine Soil particles are generally not inventoried by most states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OC mostly associated with wildfires or Secondary Organic Aerosols from biogenic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States can include other pollutants for unique circumstances</a:t>
            </a:r>
          </a:p>
          <a:p>
            <a:r>
              <a:rPr lang="en-US" sz="2000" dirty="0"/>
              <a:t>CMS recommends three-step process for screening sources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72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5F0A-56E6-435E-9BDB-D552CE83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Single-Source Visibility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671B-B82B-4881-A063-B914AFEC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402915"/>
            <a:ext cx="10588625" cy="4305472"/>
          </a:xfrm>
        </p:spPr>
        <p:txBody>
          <a:bodyPr/>
          <a:lstStyle/>
          <a:p>
            <a:r>
              <a:rPr lang="en-US" dirty="0"/>
              <a:t>Screening Tools: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Q/d is easy to do, but should be done consistently across western U.S. region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AOI/WEP analysis would likely provide a better screening tool as it is tied to a CIA’s MIDs, but likely requires contractor support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CenSARA AOI/WEP analysis cost ~$42K, expect WRAP to be the same even with many more CIAs because scripts and approach already set-up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sure what benefits CALPUFF brings over other tools</a:t>
            </a:r>
          </a:p>
          <a:p>
            <a:r>
              <a:rPr lang="en-US" dirty="0"/>
              <a:t>Quantitative Tools: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Sensitivity methods least attractive given many sources need to be analyzed (BF out) and DDM is costly to use and difficult to interpret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PSAT vs. SCICHEM would both be viable quantitative approaches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PSAT likely require contractor support and consistent with 2028 Reasonable Progress modeling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SCICHEM could be set-up on IWDW servers for states to run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1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34B2-DBA4-4687-9E93-A35EADB2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Further Discussion</a:t>
            </a:r>
          </a:p>
        </p:txBody>
      </p:sp>
    </p:spTree>
    <p:extLst>
      <p:ext uri="{BB962C8B-B14F-4D97-AF65-F5344CB8AC3E}">
        <p14:creationId xmlns:p14="http://schemas.microsoft.com/office/powerpoint/2010/main" val="207647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D9E-F6AA-4ACC-A0CC-C0712808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CSM Protocol Three Step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D20B-E8BC-40A6-892A-844355A61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351722"/>
            <a:ext cx="10588625" cy="4356665"/>
          </a:xfrm>
        </p:spPr>
        <p:txBody>
          <a:bodyPr/>
          <a:lstStyle/>
          <a:p>
            <a:r>
              <a:rPr lang="en-US" sz="2000" u="sng" dirty="0"/>
              <a:t>Step 1</a:t>
            </a:r>
            <a:r>
              <a:rPr lang="en-US" sz="2000" dirty="0"/>
              <a:t> – Identify sources with 2014 emissions over 100 tpy of NOx, SOx and PM to determine the “Q” and measure distance “d” to nearest CIA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States have flexibility to choose a lower threshold than 100 tpy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u="sng" dirty="0"/>
              <a:t>Step 2</a:t>
            </a:r>
            <a:r>
              <a:rPr lang="en-US" sz="2000" dirty="0"/>
              <a:t> – Calculate Q/d for identified sources and determine whether the Q/d exceeds 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States have flexibility to adjust to a lower “Q/d” level if no sources are identified at 10</a:t>
            </a:r>
          </a:p>
          <a:p>
            <a:r>
              <a:rPr lang="en-US" sz="2000" u="sng" dirty="0"/>
              <a:t>Step 3</a:t>
            </a:r>
            <a:r>
              <a:rPr lang="en-US" sz="2000" dirty="0"/>
              <a:t> – Sources above the Q/d screening criteria should be evaluated using CIA specific WEP to confirm source impacts for the 20% MID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Some states needing more time to acquire source-specific information may need to identify/notify sources before the WEP analysis is completed</a:t>
            </a:r>
          </a:p>
          <a:p>
            <a:r>
              <a:rPr lang="en-US" sz="2000" dirty="0"/>
              <a:t>Identified sources would be reviewed for potential controls through a Four-Factor Analysis process.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E750-CDBB-4642-BD07-7D8FD04B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Single-source visibility assessment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00F0B-BE4C-4668-90D9-B1CBBDC2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1185"/>
            <a:ext cx="10588625" cy="4637576"/>
          </a:xfrm>
        </p:spPr>
        <p:txBody>
          <a:bodyPr/>
          <a:lstStyle/>
          <a:p>
            <a:r>
              <a:rPr lang="en-US" sz="2000" u="sng" dirty="0"/>
              <a:t>Screening Tools</a:t>
            </a:r>
            <a:r>
              <a:rPr lang="en-US" sz="2000" dirty="0"/>
              <a:t>:  Can be used to relatively rank source’s potential for visibility impairment at a Class I Area (CIA)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Q/d – Visibility Precursor Emissions divided by Distance to CIA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WEP/AOI – Weighted Emissions Potential/Area of Influence</a:t>
            </a:r>
          </a:p>
          <a:p>
            <a:pPr lvl="1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CALPUFF – Lagrangian puff model with simplified chemistry</a:t>
            </a:r>
          </a:p>
          <a:p>
            <a:r>
              <a:rPr lang="en-US" sz="2000" u="sng" dirty="0"/>
              <a:t>Quantitative Tools</a:t>
            </a:r>
            <a:r>
              <a:rPr lang="en-US" sz="2000" dirty="0"/>
              <a:t>:  Explicitly calculate visibility impairment at CIAs due to a source’s emissions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Source Apportionment, PSAT – Particulate Source Apportionment Technology (in CAMx Photochemical Grid Model, PGM)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Sensitivity Methods – Brute Force (BF) or Decoupled Direct Method (DDM) (CAMx/CMAQ PGMs)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SCICHEM – Second-order Closure Integrated Puff (SCIPUFF) model with CHEMistry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Stand alone Lagrangian Puff model – Think CALPUFF but with full chemistry like CAMx/CMAQ</a:t>
            </a:r>
          </a:p>
        </p:txBody>
      </p:sp>
    </p:spTree>
    <p:extLst>
      <p:ext uri="{BB962C8B-B14F-4D97-AF65-F5344CB8AC3E}">
        <p14:creationId xmlns:p14="http://schemas.microsoft.com/office/powerpoint/2010/main" val="150514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A9B9EC-5EB1-4289-82D2-A9D7D3B1F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3" t="20672" r="13140" b="31930"/>
          <a:stretch/>
        </p:blipFill>
        <p:spPr>
          <a:xfrm>
            <a:off x="2117557" y="3788462"/>
            <a:ext cx="7544635" cy="2708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57613D-529C-4DC0-B9C6-52E6DA35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Q/d – Visibility Precursor Emissions divided by Distance to CIA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7D530-B5E3-479F-9756-4AC5CA6E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002082"/>
            <a:ext cx="10588625" cy="470630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Used in Federal Land Managers’ AQRV Work Group 2010 Report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For PSD/ Far-Field CIA AQRV Analysis, FLAG (2010) uses Q/d Screening Analysis 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If Q/d &lt; 10  and Source &gt; 50-km from CIA </a:t>
            </a:r>
            <a:r>
              <a:rPr lang="en-US" dirty="0">
                <a:sym typeface="Wingdings" panose="05000000000000000000" pitchFamily="2" charset="2"/>
              </a:rPr>
              <a:t> Source is assumed to not have a significant visibility (AQRV) impact at the CIA</a:t>
            </a:r>
          </a:p>
          <a:p>
            <a:pPr lvl="2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Loosely based on CALPUFF modeling having visibility impact &lt; 0.5 dv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Q = SO2 + NOx + PM10 + H2SO4 emissions in tons per year</a:t>
            </a:r>
          </a:p>
          <a:p>
            <a:pPr lvl="2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Maximum 24-hour permitted emission rates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d = distance between source and CIA (km)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FLAG (2010) screening just for sources &gt; 50-km from CIA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4F96A-8D5A-4AC0-A398-47B0DC8512E5}"/>
              </a:ext>
            </a:extLst>
          </p:cNvPr>
          <p:cNvSpPr txBox="1"/>
          <p:nvPr/>
        </p:nvSpPr>
        <p:spPr bwMode="auto">
          <a:xfrm>
            <a:off x="2322095" y="6497059"/>
            <a:ext cx="8446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 eaLnBrk="0" hangingPunct="0"/>
            <a:r>
              <a:rPr lang="en-US" b="1" spc="0" dirty="0">
                <a:solidFill>
                  <a:srgbClr val="000099"/>
                </a:solidFill>
              </a:rPr>
              <a:t>https://www.nature.nps.gov/air/Pubs/pdf/flag/FLAG_2010.pdf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617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5E25-085C-4BC7-907E-F15DEA76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Q/d – Visibility Precursor Emissions divided by Distance to CIA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FE4C2D-977A-4447-A7CF-8F9F325E21B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Easy to apply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Involves information that states have readily available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Source Emissions (SO2, NOx, PM10, H2SO4)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Source and CIA locations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be used as a relative metric to rank sources for each CIA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4BABA-7995-438C-BA54-98EFD5D8075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Does not account for geographic transport path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 accounting for chemical conversion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based on Most Impaired Days (MIDs)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Should a Q/D threshold be used?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[FLAG used Q/d &gt; 10]</a:t>
            </a:r>
          </a:p>
        </p:txBody>
      </p:sp>
    </p:spTree>
    <p:extLst>
      <p:ext uri="{BB962C8B-B14F-4D97-AF65-F5344CB8AC3E}">
        <p14:creationId xmlns:p14="http://schemas.microsoft.com/office/powerpoint/2010/main" val="208423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0B2698-FABF-477E-98C9-95C53271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Area of Influence (AOI) / Weighted Emissions Potential (WEP)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7D7CF-3188-498C-AC55-4575344B3E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201343"/>
            <a:ext cx="11163843" cy="4507044"/>
          </a:xfrm>
        </p:spPr>
        <p:txBody>
          <a:bodyPr/>
          <a:lstStyle/>
          <a:p>
            <a:r>
              <a:rPr lang="en-US" dirty="0"/>
              <a:t>HYSPLIT back trajectories from Class I Area (CIA) on 20% Most Impaired Days (MID)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For example, four times a day (0600, 1200, 1800, 2400 LST) at four different heights above the ground (100, 200, 500, 1,000 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Provides a frequency of occurrence that an air parcel passing over a (i,j) grid cell arrives at a CIA on one of the 20% MID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5D6301-CE7F-448E-A3F6-4279BD7392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87368" y="3006244"/>
            <a:ext cx="5307838" cy="2702141"/>
          </a:xfrm>
        </p:spPr>
        <p:txBody>
          <a:bodyPr/>
          <a:lstStyle/>
          <a:p>
            <a:r>
              <a:rPr lang="en-US" dirty="0"/>
              <a:t>Use recent AOI/WEP analysis conducted for CenSARA as an example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HYSPLIT Back Trajectories and IMPROVE 20% MID data for 2012-2016 5-year period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Example unrelated HYSPLIT Back Trajectory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99394-785E-44F0-A710-7CEF7423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856" y="2780778"/>
            <a:ext cx="2993988" cy="38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5D660B-CB1F-4FE4-80CE-ED2BECCD5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13" t="86237" r="51268" b="9230"/>
          <a:stretch/>
        </p:blipFill>
        <p:spPr>
          <a:xfrm>
            <a:off x="5912854" y="2298664"/>
            <a:ext cx="2488434" cy="532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0E884-0183-4BAD-9680-62DD3848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Area of Influence (AOI) / Weighted Emissions Potential (WEP)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6EAB99-AB5B-486A-8A06-FA550D1CA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039660"/>
            <a:ext cx="10588625" cy="4668727"/>
          </a:xfrm>
        </p:spPr>
        <p:txBody>
          <a:bodyPr/>
          <a:lstStyle/>
          <a:p>
            <a:r>
              <a:rPr lang="en-US" dirty="0"/>
              <a:t>Area of Influenced (AOI)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Residence Time Analysis (   ):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Amount of time a back trajectory to a CIA on MIDs passes over a location is a measure that can be used to rank source’s potential for contributing to visibility impairment at a CIA on MIDs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Distance-Weighted Residence Time Analysis or</a:t>
            </a:r>
          </a:p>
          <a:p>
            <a:pPr marL="365760" lvl="1" indent="0">
              <a:buNone/>
            </a:pPr>
            <a:r>
              <a:rPr lang="en-US" dirty="0"/>
              <a:t>	   Source Contribution Function (SCF)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A5C44-B38E-4543-B1E3-F80B2AADB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72" t="46966" r="53821" b="44461"/>
          <a:stretch/>
        </p:blipFill>
        <p:spPr>
          <a:xfrm>
            <a:off x="4388821" y="1038834"/>
            <a:ext cx="1704004" cy="82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4A77A-5430-4019-ACB0-05728B3AB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2" t="49829" r="60767" b="46380"/>
          <a:stretch/>
        </p:blipFill>
        <p:spPr>
          <a:xfrm>
            <a:off x="3958224" y="1406319"/>
            <a:ext cx="225469" cy="366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72D858-D28A-4B33-8E4F-42BC64B753D5}"/>
                  </a:ext>
                </a:extLst>
              </p:cNvPr>
              <p:cNvSpPr txBox="1"/>
              <p:nvPr/>
            </p:nvSpPr>
            <p:spPr bwMode="auto">
              <a:xfrm>
                <a:off x="6175333" y="1302709"/>
                <a:ext cx="4183693" cy="451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457200" eaLnBrk="0" hangingPunct="0"/>
                <a:r>
                  <a:rPr lang="en-GB" sz="1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GB" sz="1400" dirty="0"/>
                  <a:t> is the residence time of the </a:t>
                </a:r>
                <a:r>
                  <a:rPr lang="en-GB" sz="1400" i="1" dirty="0"/>
                  <a:t>k</a:t>
                </a:r>
                <a:r>
                  <a:rPr lang="en-GB" sz="1400" baseline="30000" dirty="0"/>
                  <a:t>th</a:t>
                </a:r>
                <a:r>
                  <a:rPr lang="en-GB" sz="1400" dirty="0"/>
                  <a:t> trajectory at the grid cell (</a:t>
                </a:r>
                <a:r>
                  <a:rPr lang="en-GB" sz="1400" i="1" dirty="0"/>
                  <a:t>i</a:t>
                </a:r>
                <a:r>
                  <a:rPr lang="en-GB" sz="1400" dirty="0"/>
                  <a:t>, </a:t>
                </a:r>
                <a:r>
                  <a:rPr lang="en-GB" sz="1400" i="1" dirty="0"/>
                  <a:t>j</a:t>
                </a:r>
                <a:r>
                  <a:rPr lang="en-GB" sz="1400" dirty="0"/>
                  <a:t>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72D858-D28A-4B33-8E4F-42BC64B75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333" y="1302709"/>
                <a:ext cx="4183693" cy="451277"/>
              </a:xfrm>
              <a:prstGeom prst="rect">
                <a:avLst/>
              </a:prstGeom>
              <a:blipFill>
                <a:blip r:embed="rId3"/>
                <a:stretch>
                  <a:fillRect l="-2624" t="-14865" b="-229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\\dhex4\disk4\CenSARA_AOI\postproc\pynotebook\png\36km\residencetime.CACR1.100m.72bt.zoom.png">
            <a:extLst>
              <a:ext uri="{FF2B5EF4-FFF2-40B4-BE49-F238E27FC236}">
                <a16:creationId xmlns:a16="http://schemas.microsoft.com/office/drawing/2014/main" id="{CD8378DE-60BF-4EDF-90AD-6683186ED3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6" y="3067469"/>
            <a:ext cx="4712941" cy="361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\\dhex4\disk4\CenSARA_AOI\postproc\pynotebook\png\36km\residencetime.CACR1.1000m.72bt.zoom.png">
            <a:extLst>
              <a:ext uri="{FF2B5EF4-FFF2-40B4-BE49-F238E27FC236}">
                <a16:creationId xmlns:a16="http://schemas.microsoft.com/office/drawing/2014/main" id="{CCFB667D-9642-40C1-8FDD-2832EEA42B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4" y="2857778"/>
            <a:ext cx="4616929" cy="3926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428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41570095254604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Ramboll Template.pptx" id="{18B1D9E1-3BFF-492D-AD3C-07E0527DBC54}" vid="{2725A123-54A8-4D51-A6DB-726BE0B36503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5567</TotalTime>
  <Words>2999</Words>
  <Application>Microsoft Office PowerPoint</Application>
  <PresentationFormat>Custom</PresentationFormat>
  <Paragraphs>287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Courier New</vt:lpstr>
      <vt:lpstr>Verdana</vt:lpstr>
      <vt:lpstr>Wingdings</vt:lpstr>
      <vt:lpstr>Blank</vt:lpstr>
      <vt:lpstr>WRAP Regional Technical Operations Work Group (RTOWG) and Regional Haze Control Measures Subcommittee (CMS)</vt:lpstr>
      <vt:lpstr>Background</vt:lpstr>
      <vt:lpstr>Background – Control Measures Subcommittee (CMS)</vt:lpstr>
      <vt:lpstr>Background – CSM Protocol Three Step Process</vt:lpstr>
      <vt:lpstr>Single-source visibility assessment approaches</vt:lpstr>
      <vt:lpstr>Q/d – Visibility Precursor Emissions divided by Distance to CIA </vt:lpstr>
      <vt:lpstr>Q/d – Visibility Precursor Emissions divided by Distance to CIA </vt:lpstr>
      <vt:lpstr>Area of Influence (AOI) / Weighted Emissions Potential (WEP)</vt:lpstr>
      <vt:lpstr>Area of Influence (AOI) / Weighted Emissions Potential (WEP)</vt:lpstr>
      <vt:lpstr>Area of Influence (AOI) / Weighted Emissions Potential (WEP)</vt:lpstr>
      <vt:lpstr>Use WEP [(Q/d) x EWRT] to Rank Sources</vt:lpstr>
      <vt:lpstr>Area of Influence (AOI) / Weighted Emissions Potential (WEP)</vt:lpstr>
      <vt:lpstr>CALPUFF: Lagrangian non-Steady-State Puff Model</vt:lpstr>
      <vt:lpstr>Potential source screening approach using CALPUFF</vt:lpstr>
      <vt:lpstr>CALPUFF Screening Approach</vt:lpstr>
      <vt:lpstr>EPA Recommendations for Single-Source modeling for Secondary Particulate Matter</vt:lpstr>
      <vt:lpstr>QUANTATIVE Techniques for calculating Single-Source Visibility Impacts</vt:lpstr>
      <vt:lpstr>PSAT – Particulate Source Apportionment Technology</vt:lpstr>
      <vt:lpstr>PSAT – Particulate Source Apportionment Technology</vt:lpstr>
      <vt:lpstr>PSAT – Particulate Source Apportionment Technology</vt:lpstr>
      <vt:lpstr>PSAT – Particulate Source Apportionment Technology</vt:lpstr>
      <vt:lpstr>PSAT – Particulate Source Apportionment Technology</vt:lpstr>
      <vt:lpstr>PSAT – Particulate Source Apportionment Technology</vt:lpstr>
      <vt:lpstr>Sensitivity Methods – BF and DDM</vt:lpstr>
      <vt:lpstr>Sensitivity Methods – BF and DDM</vt:lpstr>
      <vt:lpstr>SCICHEM – Lagrangian puff model with chemistry</vt:lpstr>
      <vt:lpstr>SCICHEM – Lagrangian puff model with chemistry</vt:lpstr>
      <vt:lpstr>SCICHEM – Lagrangian puff model with chemistry</vt:lpstr>
      <vt:lpstr>SCICHEM – Lagrangian puff model with chemistry</vt:lpstr>
      <vt:lpstr>Discussion – Single-Source Visibility Modeling</vt:lpstr>
      <vt:lpstr>Further Discussion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Regional Modeling and Analysis Platform</dc:title>
  <dc:creator>Ralph Morris</dc:creator>
  <cp:lastModifiedBy>Tom Moore</cp:lastModifiedBy>
  <cp:revision>83</cp:revision>
  <cp:lastPrinted>2018-12-10T20:35:50Z</cp:lastPrinted>
  <dcterms:created xsi:type="dcterms:W3CDTF">2018-11-30T21:43:36Z</dcterms:created>
  <dcterms:modified xsi:type="dcterms:W3CDTF">2018-12-11T18:36:26Z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</Properties>
</file>